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9" r:id="rId6"/>
    <p:sldId id="257" r:id="rId7"/>
    <p:sldId id="276" r:id="rId8"/>
    <p:sldId id="262" r:id="rId9"/>
    <p:sldId id="260" r:id="rId10"/>
    <p:sldId id="263" r:id="rId11"/>
    <p:sldId id="261" r:id="rId12"/>
    <p:sldId id="267" r:id="rId13"/>
    <p:sldId id="268" r:id="rId14"/>
    <p:sldId id="265" r:id="rId15"/>
    <p:sldId id="266" r:id="rId16"/>
    <p:sldId id="269" r:id="rId17"/>
    <p:sldId id="270" r:id="rId18"/>
    <p:sldId id="271" r:id="rId19"/>
    <p:sldId id="272" r:id="rId20"/>
    <p:sldId id="264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40" autoAdjust="0"/>
  </p:normalViewPr>
  <p:slideViewPr>
    <p:cSldViewPr snapToGrid="0">
      <p:cViewPr varScale="1">
        <p:scale>
          <a:sx n="97" d="100"/>
          <a:sy n="97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71A16-F358-4D47-8A63-BE5D3CCBD4D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1240F-E1F4-46C5-A817-00473AE14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3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</a:t>
            </a:r>
            <a:r>
              <a:rPr lang="en-US" baseline="0" dirty="0"/>
              <a:t> you have thought about what you want to do after medical school? </a:t>
            </a:r>
          </a:p>
          <a:p>
            <a:r>
              <a:rPr lang="en-US" baseline="0" dirty="0"/>
              <a:t>How many of  you have only thought about getting into medical school at this point? </a:t>
            </a:r>
          </a:p>
          <a:p>
            <a:endParaRPr lang="en-US" baseline="0" dirty="0"/>
          </a:p>
          <a:p>
            <a:r>
              <a:rPr lang="en-US" baseline="0" dirty="0"/>
              <a:t>How many of you are from NL? Other places in Atlantic Canada? The rest of Canada? </a:t>
            </a:r>
          </a:p>
          <a:p>
            <a:r>
              <a:rPr lang="en-US" baseline="0" dirty="0"/>
              <a:t>Any international students? </a:t>
            </a:r>
          </a:p>
          <a:p>
            <a:r>
              <a:rPr lang="en-US" baseline="0" dirty="0"/>
              <a:t>Anyone with children? </a:t>
            </a:r>
          </a:p>
          <a:p>
            <a:r>
              <a:rPr lang="en-US" baseline="0" dirty="0"/>
              <a:t>A spouse here? Elsewhere? </a:t>
            </a:r>
          </a:p>
          <a:p>
            <a:r>
              <a:rPr lang="en-US" baseline="0" dirty="0"/>
              <a:t>Research interests, perhaps collaborators in other places or here? </a:t>
            </a:r>
          </a:p>
          <a:p>
            <a:endParaRPr lang="en-US" baseline="0" dirty="0"/>
          </a:p>
          <a:p>
            <a:r>
              <a:rPr lang="en-US" baseline="0" dirty="0"/>
              <a:t>Many factors will influence your career path, within the academic curriculum and beyond.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1240F-E1F4-46C5-A817-00473AE144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0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June Harris started our program, calling it </a:t>
            </a:r>
            <a:r>
              <a:rPr lang="en-US" dirty="0" err="1"/>
              <a:t>MedCAREERS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dirty="0"/>
              <a:t>perhaps more than 20 years ago. Our programming has</a:t>
            </a:r>
            <a:r>
              <a:rPr lang="en-US" baseline="0" dirty="0"/>
              <a:t> developed over the years, but retains the basic structure created by 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1240F-E1F4-46C5-A817-00473AE144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80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Phase 4, your goal should be to have made a decision about which programs you want to apply for in residency. Remember, the task is not to find your “one true calling”. For most of you, there will be a variety of options that appeal to you. Ultimately, you have to make a decision. With our programming, we aim to provide you the tools and resources to make an informed decision that leads to a successful career.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1240F-E1F4-46C5-A817-00473AE144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6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Ultimately, you have to make a decision. With our programming, we aim to provide you the tools and resources to make an informed decision that leads to a successful career.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1240F-E1F4-46C5-A817-00473AE144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8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49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2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9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0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0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1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0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2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9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9655E-B261-4A2F-B1BB-5BBDBF4A54C6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5A4F6-28F2-43B2-93BF-D8C3DDD70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n.ca/medicine/administrative-departments/learner-well-being-and-success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edadvising@mun.c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879600"/>
            <a:ext cx="9144000" cy="2387600"/>
          </a:xfrm>
          <a:solidFill>
            <a:srgbClr val="00B0F0"/>
          </a:solidFill>
          <a:ln w="254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 introduction to your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Career Advising Program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i="1" dirty="0" err="1">
                <a:solidFill>
                  <a:schemeClr val="bg1"/>
                </a:solidFill>
              </a:rPr>
              <a:t>MedCAREERS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3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14500" y="571500"/>
            <a:ext cx="8509000" cy="5797074"/>
            <a:chOff x="762000" y="757238"/>
            <a:chExt cx="7654925" cy="5395436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6659563" y="1519238"/>
              <a:ext cx="1749425" cy="3657600"/>
            </a:xfrm>
            <a:prstGeom prst="roundRect">
              <a:avLst>
                <a:gd name="adj" fmla="val 13745"/>
              </a:avLst>
            </a:prstGeom>
            <a:solidFill>
              <a:srgbClr val="FF66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4703763" y="1519238"/>
              <a:ext cx="1852612" cy="3903662"/>
            </a:xfrm>
            <a:prstGeom prst="roundRect">
              <a:avLst>
                <a:gd name="adj" fmla="val 13745"/>
              </a:avLst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2771775" y="1519238"/>
              <a:ext cx="1828800" cy="3281362"/>
            </a:xfrm>
            <a:prstGeom prst="roundRect">
              <a:avLst>
                <a:gd name="adj" fmla="val 13745"/>
              </a:avLst>
            </a:prstGeom>
            <a:solidFill>
              <a:schemeClr val="hlink"/>
            </a:solidFill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784225" y="1519238"/>
              <a:ext cx="1911350" cy="4281487"/>
            </a:xfrm>
            <a:prstGeom prst="roundRect">
              <a:avLst>
                <a:gd name="adj" fmla="val 13745"/>
              </a:avLst>
            </a:prstGeom>
            <a:solidFill>
              <a:schemeClr val="folHlink"/>
            </a:solidFill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7" name="Rectangle 30"/>
            <p:cNvSpPr>
              <a:spLocks noChangeArrowheads="1"/>
            </p:cNvSpPr>
            <p:nvPr/>
          </p:nvSpPr>
          <p:spPr bwMode="auto">
            <a:xfrm>
              <a:off x="762000" y="1966913"/>
              <a:ext cx="1933575" cy="4185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74625" indent="-174625" algn="ctr" eaLnBrk="1" hangingPunct="1">
                <a:defRPr/>
              </a:pPr>
              <a:endParaRPr lang="en-US" sz="1000" b="1" dirty="0">
                <a:cs typeface="+mn-cs"/>
              </a:endParaRPr>
            </a:p>
            <a:p>
              <a:pPr marL="174625" indent="-174625" eaLnBrk="1" hangingPunct="1">
                <a:buFontTx/>
                <a:buChar char="•"/>
                <a:defRPr/>
              </a:pPr>
              <a:r>
                <a:rPr lang="en-US" sz="1600" b="1" dirty="0">
                  <a:solidFill>
                    <a:srgbClr val="FFFF00"/>
                  </a:solidFill>
                </a:rPr>
                <a:t>MedCAREERS I</a:t>
              </a:r>
            </a:p>
            <a:p>
              <a:pPr marL="174625" indent="-174625" eaLnBrk="1" hangingPunct="1">
                <a:buFontTx/>
                <a:buChar char="•"/>
                <a:defRPr/>
              </a:pPr>
              <a:endParaRPr lang="en-US" sz="800" b="1" dirty="0"/>
            </a:p>
            <a:p>
              <a:pPr marL="174625" indent="-174625" eaLnBrk="1" hangingPunct="1">
                <a:buFontTx/>
                <a:buChar char="•"/>
                <a:defRPr/>
              </a:pPr>
              <a:r>
                <a:rPr lang="en-US" sz="1600" b="1" dirty="0" err="1">
                  <a:cs typeface="+mn-cs"/>
                </a:rPr>
                <a:t>CiM</a:t>
              </a:r>
              <a:endParaRPr lang="en-US" sz="1600" b="1" dirty="0">
                <a:cs typeface="+mn-cs"/>
              </a:endParaRPr>
            </a:p>
            <a:p>
              <a:pPr marL="174625" indent="-174625" eaLnBrk="1" hangingPunct="1">
                <a:defRPr/>
              </a:pPr>
              <a:r>
                <a:rPr lang="en-US" sz="1600" b="1" dirty="0">
                  <a:cs typeface="+mn-cs"/>
                </a:rPr>
                <a:t>   Assessments</a:t>
              </a:r>
            </a:p>
            <a:p>
              <a:pPr marL="174625" indent="-174625" eaLnBrk="1" hangingPunct="1">
                <a:buFontTx/>
                <a:buChar char="•"/>
                <a:defRPr/>
              </a:pPr>
              <a:endParaRPr lang="en-US" sz="800" b="1" dirty="0">
                <a:cs typeface="+mn-cs"/>
              </a:endParaRPr>
            </a:p>
            <a:p>
              <a:pPr marL="174625" indent="-174625" eaLnBrk="1" hangingPunct="1">
                <a:buFontTx/>
                <a:buChar char="•"/>
                <a:defRPr/>
              </a:pPr>
              <a:r>
                <a:rPr lang="en-US" sz="1600" b="1" dirty="0">
                  <a:solidFill>
                    <a:srgbClr val="FFFF00"/>
                  </a:solidFill>
                  <a:cs typeface="+mn-cs"/>
                </a:rPr>
                <a:t>Choosing the RIGHT Career</a:t>
              </a:r>
            </a:p>
            <a:p>
              <a:pPr marL="174625" indent="-174625" eaLnBrk="1" hangingPunct="1">
                <a:buFontTx/>
                <a:buChar char="•"/>
                <a:defRPr/>
              </a:pPr>
              <a:endParaRPr lang="en-US" sz="800" b="1" dirty="0">
                <a:cs typeface="+mn-cs"/>
              </a:endParaRPr>
            </a:p>
            <a:p>
              <a:pPr marL="174625" indent="-174625" eaLnBrk="1" hangingPunct="1">
                <a:buFontTx/>
                <a:buChar char="•"/>
                <a:defRPr/>
              </a:pPr>
              <a:r>
                <a:rPr lang="en-US" sz="1600" b="1" dirty="0">
                  <a:cs typeface="+mn-cs"/>
                </a:rPr>
                <a:t>Personality in Practice</a:t>
              </a:r>
            </a:p>
            <a:p>
              <a:pPr marL="174625" indent="-174625" eaLnBrk="1" hangingPunct="1">
                <a:buFontTx/>
                <a:buChar char="•"/>
                <a:defRPr/>
              </a:pPr>
              <a:endParaRPr lang="en-US" sz="800" b="1" dirty="0">
                <a:cs typeface="+mn-cs"/>
              </a:endParaRPr>
            </a:p>
            <a:p>
              <a:pPr marL="174625" indent="-174625" eaLnBrk="1" hangingPunct="1">
                <a:buFontTx/>
                <a:buChar char="•"/>
                <a:defRPr/>
              </a:pPr>
              <a:r>
                <a:rPr lang="en-US" sz="1600" b="1" dirty="0">
                  <a:solidFill>
                    <a:srgbClr val="FFFF00"/>
                  </a:solidFill>
                  <a:cs typeface="+mn-cs"/>
                </a:rPr>
                <a:t>Physician Shadowing Orientation &amp; OR Scrub</a:t>
              </a:r>
            </a:p>
            <a:p>
              <a:pPr marL="174625" indent="-174625" eaLnBrk="1" hangingPunct="1">
                <a:buFontTx/>
                <a:buChar char="•"/>
                <a:defRPr/>
              </a:pPr>
              <a:endParaRPr lang="en-US" sz="800" b="1" dirty="0">
                <a:cs typeface="+mn-cs"/>
              </a:endParaRPr>
            </a:p>
            <a:p>
              <a:pPr marL="174625" indent="-174625" eaLnBrk="1" hangingPunct="1">
                <a:buFontTx/>
                <a:buChar char="•"/>
                <a:defRPr/>
              </a:pPr>
              <a:r>
                <a:rPr lang="en-US" sz="1600" b="1" dirty="0">
                  <a:cs typeface="+mn-cs"/>
                </a:rPr>
                <a:t>Military Med</a:t>
              </a:r>
            </a:p>
            <a:p>
              <a:pPr marL="174625" indent="-174625" eaLnBrk="1" hangingPunct="1">
                <a:buFontTx/>
                <a:buChar char="•"/>
                <a:defRPr/>
              </a:pPr>
              <a:endParaRPr lang="en-CA" sz="800" b="1" dirty="0">
                <a:cs typeface="+mn-cs"/>
              </a:endParaRPr>
            </a:p>
            <a:p>
              <a:pPr eaLnBrk="1" hangingPunct="1">
                <a:tabLst>
                  <a:tab pos="171450" algn="l"/>
                </a:tabLst>
                <a:defRPr/>
              </a:pPr>
              <a:r>
                <a:rPr lang="en-CA" sz="1600" b="1" dirty="0">
                  <a:cs typeface="+mn-cs"/>
                </a:rPr>
                <a:t>	</a:t>
              </a:r>
              <a:endParaRPr lang="en-US" sz="800" dirty="0">
                <a:cs typeface="+mn-cs"/>
              </a:endParaRPr>
            </a:p>
          </p:txBody>
        </p:sp>
        <p:sp>
          <p:nvSpPr>
            <p:cNvPr id="8" name="Rectangle 31"/>
            <p:cNvSpPr>
              <a:spLocks noChangeArrowheads="1"/>
            </p:cNvSpPr>
            <p:nvPr/>
          </p:nvSpPr>
          <p:spPr bwMode="auto">
            <a:xfrm>
              <a:off x="2792413" y="1976438"/>
              <a:ext cx="1905000" cy="295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20650" indent="-120650"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000" b="1" i="1"/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1600" b="1"/>
                <a:t>Physician Shadowing</a:t>
              </a:r>
            </a:p>
            <a:p>
              <a:pPr eaLnBrk="1" hangingPunct="1">
                <a:spcBef>
                  <a:spcPct val="0"/>
                </a:spcBef>
                <a:buClrTx/>
              </a:pPr>
              <a:endParaRPr lang="en-US" altLang="en-US" sz="800" b="1"/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1600" b="1"/>
                <a:t>Canadian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/>
                <a:t>	Specialty  Profiles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800" b="1"/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1600" b="1"/>
                <a:t>Specialty  Nights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800" b="1"/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1600" b="1"/>
                <a:t>Talking CaRMS w/ Grads</a:t>
              </a:r>
            </a:p>
            <a:p>
              <a:pPr eaLnBrk="1" hangingPunct="1">
                <a:spcBef>
                  <a:spcPct val="0"/>
                </a:spcBef>
                <a:buClrTx/>
              </a:pPr>
              <a:endParaRPr lang="en-US" altLang="en-US" sz="800" b="1"/>
            </a:p>
          </p:txBody>
        </p:sp>
        <p:sp>
          <p:nvSpPr>
            <p:cNvPr id="9" name="Rectangle 32"/>
            <p:cNvSpPr>
              <a:spLocks noChangeArrowheads="1"/>
            </p:cNvSpPr>
            <p:nvPr/>
          </p:nvSpPr>
          <p:spPr bwMode="auto">
            <a:xfrm>
              <a:off x="4730750" y="1887538"/>
              <a:ext cx="1928813" cy="3077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20650" indent="-1206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00" b="1" dirty="0">
                <a:cs typeface="+mn-cs"/>
              </a:endParaRPr>
            </a:p>
            <a:p>
              <a:pPr eaLnBrk="1" hangingPunct="1">
                <a:buFontTx/>
                <a:buChar char="•"/>
                <a:defRPr/>
              </a:pPr>
              <a:endParaRPr lang="en-US" altLang="en-US" sz="800" b="1" dirty="0">
                <a:cs typeface="+mn-cs"/>
              </a:endParaRPr>
            </a:p>
            <a:p>
              <a:pPr marL="114300" indent="-114300">
                <a:buFontTx/>
                <a:buChar char="•"/>
                <a:defRPr/>
              </a:pPr>
              <a:r>
                <a:rPr lang="en-US" sz="1600" b="1" dirty="0">
                  <a:cs typeface="+mn-cs"/>
                </a:rPr>
                <a:t>Physician Shadowing</a:t>
              </a:r>
            </a:p>
            <a:p>
              <a:pPr eaLnBrk="1" hangingPunct="1">
                <a:buFontTx/>
                <a:buChar char="•"/>
                <a:defRPr/>
              </a:pPr>
              <a:endParaRPr lang="en-US" sz="800" b="1" dirty="0">
                <a:cs typeface="+mn-cs"/>
              </a:endParaRPr>
            </a:p>
            <a:p>
              <a:pPr eaLnBrk="1" hangingPunct="1">
                <a:buFontTx/>
                <a:buChar char="•"/>
                <a:defRPr/>
              </a:pPr>
              <a:r>
                <a:rPr lang="en-US" sz="1600" b="1" dirty="0" err="1">
                  <a:cs typeface="+mn-cs"/>
                </a:rPr>
                <a:t>CaRMS</a:t>
              </a:r>
              <a:r>
                <a:rPr lang="en-US" sz="1600" b="1" dirty="0">
                  <a:cs typeface="+mn-cs"/>
                </a:rPr>
                <a:t> Visit</a:t>
              </a:r>
            </a:p>
            <a:p>
              <a:pPr eaLnBrk="1" hangingPunct="1">
                <a:buFontTx/>
                <a:buChar char="•"/>
                <a:defRPr/>
              </a:pPr>
              <a:endParaRPr lang="en-US" sz="800" b="1" dirty="0">
                <a:cs typeface="+mn-cs"/>
              </a:endParaRPr>
            </a:p>
            <a:p>
              <a:pPr eaLnBrk="1" hangingPunct="1">
                <a:buFontTx/>
                <a:buChar char="•"/>
                <a:defRPr/>
              </a:pPr>
              <a:r>
                <a:rPr lang="en-US" altLang="en-US" sz="1600" b="1" dirty="0" err="1">
                  <a:solidFill>
                    <a:srgbClr val="FFFF00"/>
                  </a:solidFill>
                  <a:cs typeface="+mn-cs"/>
                </a:rPr>
                <a:t>MedCAREERS</a:t>
              </a:r>
              <a:r>
                <a:rPr lang="en-US" altLang="en-US" sz="1600" b="1" dirty="0">
                  <a:solidFill>
                    <a:srgbClr val="FFFF00"/>
                  </a:solidFill>
                  <a:cs typeface="+mn-cs"/>
                </a:rPr>
                <a:t> II</a:t>
              </a:r>
            </a:p>
            <a:p>
              <a:pPr eaLnBrk="1" hangingPunct="1">
                <a:buFontTx/>
                <a:buChar char="•"/>
                <a:defRPr/>
              </a:pPr>
              <a:endParaRPr lang="en-US" altLang="en-US" sz="800" b="1" dirty="0">
                <a:solidFill>
                  <a:srgbClr val="990000"/>
                </a:solidFill>
                <a:cs typeface="+mn-cs"/>
              </a:endParaRPr>
            </a:p>
            <a:p>
              <a:pPr eaLnBrk="1" hangingPunct="1">
                <a:buFontTx/>
                <a:buChar char="•"/>
                <a:defRPr/>
              </a:pPr>
              <a:endParaRPr lang="en-US" altLang="en-US" sz="800" b="1" dirty="0">
                <a:cs typeface="+mn-cs"/>
              </a:endParaRPr>
            </a:p>
            <a:p>
              <a:pPr eaLnBrk="1" hangingPunct="1">
                <a:buFontTx/>
                <a:buChar char="•"/>
                <a:defRPr/>
              </a:pPr>
              <a:r>
                <a:rPr lang="en-US" sz="1600" b="1" dirty="0">
                  <a:solidFill>
                    <a:srgbClr val="FFFF00"/>
                  </a:solidFill>
                  <a:cs typeface="+mn-cs"/>
                </a:rPr>
                <a:t>Early Prep for the MATCH</a:t>
              </a:r>
            </a:p>
            <a:p>
              <a:pPr eaLnBrk="1" hangingPunct="1">
                <a:buFontTx/>
                <a:buChar char="•"/>
                <a:defRPr/>
              </a:pPr>
              <a:endParaRPr lang="en-US" altLang="en-US" sz="1600" b="1" dirty="0">
                <a:cs typeface="+mn-cs"/>
              </a:endParaRPr>
            </a:p>
            <a:p>
              <a:pPr eaLnBrk="1" hangingPunct="1">
                <a:defRPr/>
              </a:pPr>
              <a:endParaRPr lang="en-US" altLang="en-US" sz="1600" b="1" dirty="0">
                <a:cs typeface="+mn-cs"/>
              </a:endParaRPr>
            </a:p>
            <a:p>
              <a:pPr eaLnBrk="1" hangingPunct="1">
                <a:defRPr/>
              </a:pPr>
              <a:endParaRPr lang="en-US" altLang="en-US" sz="1600" dirty="0">
                <a:cs typeface="+mn-cs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6699250" y="2014538"/>
              <a:ext cx="1717675" cy="321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120650" indent="-120650" eaLnBrk="1" hangingPunct="1">
                <a:tabLst>
                  <a:tab pos="120650" algn="l"/>
                </a:tabLst>
                <a:defRPr/>
              </a:pPr>
              <a:endParaRPr lang="en-US" sz="1000" b="1" dirty="0">
                <a:cs typeface="+mn-cs"/>
              </a:endParaRPr>
            </a:p>
            <a:p>
              <a:pPr eaLnBrk="1" hangingPunct="1">
                <a:buFontTx/>
                <a:buChar char="•"/>
                <a:defRPr/>
              </a:pPr>
              <a:r>
                <a:rPr lang="en-US" altLang="en-US" sz="1600" b="1" dirty="0">
                  <a:cs typeface="+mn-cs"/>
                </a:rPr>
                <a:t> Core</a:t>
              </a:r>
            </a:p>
            <a:p>
              <a:pPr eaLnBrk="1" hangingPunct="1">
                <a:defRPr/>
              </a:pPr>
              <a:r>
                <a:rPr lang="en-US" altLang="en-US" sz="1600" b="1" dirty="0">
                  <a:cs typeface="+mn-cs"/>
                </a:rPr>
                <a:t>  Rotations</a:t>
              </a:r>
            </a:p>
            <a:p>
              <a:pPr eaLnBrk="1" hangingPunct="1">
                <a:defRPr/>
              </a:pPr>
              <a:endParaRPr lang="en-US" altLang="en-US" sz="800" b="1" dirty="0">
                <a:cs typeface="+mn-cs"/>
              </a:endParaRPr>
            </a:p>
            <a:p>
              <a:pPr eaLnBrk="1" hangingPunct="1">
                <a:buClr>
                  <a:srgbClr val="C00000"/>
                </a:buClr>
                <a:buFontTx/>
                <a:buChar char="•"/>
                <a:defRPr/>
              </a:pPr>
              <a:r>
                <a:rPr lang="en-US" altLang="en-US" sz="1600" b="1" dirty="0">
                  <a:cs typeface="+mn-cs"/>
                </a:rPr>
                <a:t> Electives</a:t>
              </a:r>
            </a:p>
            <a:p>
              <a:pPr marL="171450" lvl="1" eaLnBrk="1" hangingPunct="1">
                <a:buClr>
                  <a:srgbClr val="C00000"/>
                </a:buClr>
                <a:buSzPct val="65000"/>
                <a:buFont typeface="Courier New" panose="02070309020205020404" pitchFamily="49" charset="0"/>
                <a:buChar char="o"/>
                <a:defRPr/>
              </a:pPr>
              <a:r>
                <a:rPr lang="en-US" altLang="en-US" sz="1600" b="1" dirty="0">
                  <a:solidFill>
                    <a:srgbClr val="990000"/>
                  </a:solidFill>
                  <a:cs typeface="+mn-cs"/>
                </a:rPr>
                <a:t> </a:t>
              </a:r>
              <a:r>
                <a:rPr lang="en-US" altLang="en-US" sz="1400" b="1" dirty="0">
                  <a:solidFill>
                    <a:srgbClr val="FFFF00"/>
                  </a:solidFill>
                  <a:cs typeface="+mn-cs"/>
                </a:rPr>
                <a:t>presentation</a:t>
              </a:r>
            </a:p>
            <a:p>
              <a:pPr marL="114300" indent="-114300" eaLnBrk="1" hangingPunct="1">
                <a:buFontTx/>
                <a:buChar char="•"/>
                <a:defRPr/>
              </a:pPr>
              <a:endParaRPr lang="en-US" sz="800" b="1" dirty="0">
                <a:cs typeface="+mn-cs"/>
              </a:endParaRPr>
            </a:p>
            <a:p>
              <a:pPr marL="114300" indent="-114300" eaLnBrk="1" hangingPunct="1">
                <a:buFontTx/>
                <a:buChar char="•"/>
                <a:defRPr/>
              </a:pPr>
              <a:r>
                <a:rPr lang="en-US" altLang="en-US" sz="1600" b="1" dirty="0">
                  <a:cs typeface="+mn-cs"/>
                </a:rPr>
                <a:t>Referees</a:t>
              </a:r>
            </a:p>
            <a:p>
              <a:pPr marL="120650" indent="-120650" eaLnBrk="1" hangingPunct="1">
                <a:tabLst>
                  <a:tab pos="120650" algn="l"/>
                </a:tabLst>
                <a:defRPr/>
              </a:pPr>
              <a:endParaRPr lang="en-US" sz="800" b="1" dirty="0">
                <a:cs typeface="+mn-cs"/>
              </a:endParaRPr>
            </a:p>
            <a:p>
              <a:pPr marL="120650" indent="-120650" eaLnBrk="1" hangingPunct="1">
                <a:buFontTx/>
                <a:buChar char="•"/>
                <a:tabLst>
                  <a:tab pos="120650" algn="l"/>
                </a:tabLst>
                <a:defRPr/>
              </a:pPr>
              <a:r>
                <a:rPr lang="en-US" sz="1600" b="1" dirty="0">
                  <a:cs typeface="+mn-cs"/>
                </a:rPr>
                <a:t>CV &amp; PL</a:t>
              </a:r>
            </a:p>
            <a:p>
              <a:pPr marL="120650" indent="-120650" eaLnBrk="1" hangingPunct="1">
                <a:buFontTx/>
                <a:buChar char="•"/>
                <a:tabLst>
                  <a:tab pos="120650" algn="l"/>
                </a:tabLst>
                <a:defRPr/>
              </a:pPr>
              <a:endParaRPr lang="en-US" sz="800" b="1" dirty="0">
                <a:cs typeface="+mn-cs"/>
              </a:endParaRPr>
            </a:p>
            <a:p>
              <a:pPr marL="120650" indent="-120650" eaLnBrk="1" hangingPunct="1">
                <a:buFontTx/>
                <a:buChar char="•"/>
                <a:tabLst>
                  <a:tab pos="120650" algn="l"/>
                </a:tabLst>
                <a:defRPr/>
              </a:pPr>
              <a:r>
                <a:rPr lang="en-US" sz="1600" b="1" dirty="0">
                  <a:cs typeface="+mn-cs"/>
                </a:rPr>
                <a:t>Interview</a:t>
              </a:r>
            </a:p>
            <a:p>
              <a:pPr eaLnBrk="1" hangingPunct="1">
                <a:tabLst>
                  <a:tab pos="120650" algn="l"/>
                </a:tabLst>
                <a:defRPr/>
              </a:pPr>
              <a:r>
                <a:rPr lang="en-US" sz="1600" b="1" dirty="0">
                  <a:cs typeface="+mn-cs"/>
                </a:rPr>
                <a:t>  Skills</a:t>
              </a:r>
            </a:p>
            <a:p>
              <a:pPr eaLnBrk="1" hangingPunct="1">
                <a:tabLst>
                  <a:tab pos="120650" algn="l"/>
                </a:tabLst>
                <a:defRPr/>
              </a:pPr>
              <a:endParaRPr lang="en-US" sz="800" b="1" dirty="0">
                <a:cs typeface="+mn-cs"/>
              </a:endParaRPr>
            </a:p>
            <a:p>
              <a:pPr eaLnBrk="1" hangingPunct="1">
                <a:buFontTx/>
                <a:buChar char="•"/>
                <a:defRPr/>
              </a:pPr>
              <a:endParaRPr lang="en-US" altLang="en-US" sz="100" b="1" dirty="0">
                <a:cs typeface="+mn-cs"/>
              </a:endParaRPr>
            </a:p>
            <a:p>
              <a:pPr marL="114300" indent="-114300" eaLnBrk="1" hangingPunct="1">
                <a:buFont typeface="Arial" panose="020B0604020202020204" pitchFamily="34" charset="0"/>
                <a:buChar char="•"/>
                <a:tabLst>
                  <a:tab pos="120650" algn="l"/>
                </a:tabLst>
                <a:defRPr/>
              </a:pPr>
              <a:r>
                <a:rPr lang="en-US" sz="1600" b="1" dirty="0" err="1">
                  <a:cs typeface="+mn-cs"/>
                </a:rPr>
                <a:t>CaRMS</a:t>
              </a:r>
              <a:r>
                <a:rPr lang="en-US" sz="1600" b="1" dirty="0">
                  <a:cs typeface="+mn-cs"/>
                </a:rPr>
                <a:t> Tour</a:t>
              </a:r>
            </a:p>
            <a:p>
              <a:pPr marL="120650" indent="-120650" eaLnBrk="1" hangingPunct="1">
                <a:tabLst>
                  <a:tab pos="120650" algn="l"/>
                </a:tabLst>
                <a:defRPr/>
              </a:pPr>
              <a:endParaRPr lang="en-US" sz="800" b="1" dirty="0">
                <a:cs typeface="+mn-cs"/>
              </a:endParaRPr>
            </a:p>
          </p:txBody>
        </p:sp>
        <p:sp>
          <p:nvSpPr>
            <p:cNvPr id="11" name="AutoShape 34"/>
            <p:cNvSpPr>
              <a:spLocks noChangeArrowheads="1"/>
            </p:cNvSpPr>
            <p:nvPr/>
          </p:nvSpPr>
          <p:spPr bwMode="gray">
            <a:xfrm>
              <a:off x="979488" y="757238"/>
              <a:ext cx="1600200" cy="5746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  <a:cs typeface="+mn-cs"/>
                </a:rPr>
                <a:t>Phase 1</a:t>
              </a:r>
            </a:p>
          </p:txBody>
        </p:sp>
        <p:sp>
          <p:nvSpPr>
            <p:cNvPr id="12" name="AutoShape 35"/>
            <p:cNvSpPr>
              <a:spLocks noChangeArrowheads="1"/>
            </p:cNvSpPr>
            <p:nvPr/>
          </p:nvSpPr>
          <p:spPr bwMode="gray">
            <a:xfrm>
              <a:off x="2838450" y="757238"/>
              <a:ext cx="1676400" cy="5746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000" b="1" dirty="0">
                  <a:solidFill>
                    <a:schemeClr val="bg1"/>
                  </a:solidFill>
                  <a:cs typeface="+mn-cs"/>
                </a:rPr>
                <a:t>Phase 2</a:t>
              </a:r>
            </a:p>
          </p:txBody>
        </p:sp>
        <p:sp>
          <p:nvSpPr>
            <p:cNvPr id="13" name="AutoShape 36"/>
            <p:cNvSpPr>
              <a:spLocks noChangeArrowheads="1"/>
            </p:cNvSpPr>
            <p:nvPr/>
          </p:nvSpPr>
          <p:spPr bwMode="gray">
            <a:xfrm>
              <a:off x="4781550" y="757238"/>
              <a:ext cx="1676400" cy="5746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000" b="1" dirty="0">
                  <a:solidFill>
                    <a:schemeClr val="bg1"/>
                  </a:solidFill>
                  <a:cs typeface="+mn-cs"/>
                </a:rPr>
                <a:t>Phase 3</a:t>
              </a:r>
            </a:p>
          </p:txBody>
        </p:sp>
        <p:sp>
          <p:nvSpPr>
            <p:cNvPr id="14" name="AutoShape 37"/>
            <p:cNvSpPr>
              <a:spLocks noChangeArrowheads="1"/>
            </p:cNvSpPr>
            <p:nvPr/>
          </p:nvSpPr>
          <p:spPr bwMode="gray">
            <a:xfrm>
              <a:off x="6705600" y="757238"/>
              <a:ext cx="1600200" cy="5746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Phase 4</a:t>
              </a:r>
            </a:p>
          </p:txBody>
        </p:sp>
        <p:sp>
          <p:nvSpPr>
            <p:cNvPr id="15" name="Text Box 44"/>
            <p:cNvSpPr txBox="1">
              <a:spLocks noChangeArrowheads="1"/>
            </p:cNvSpPr>
            <p:nvPr/>
          </p:nvSpPr>
          <p:spPr bwMode="auto">
            <a:xfrm>
              <a:off x="1055688" y="1573213"/>
              <a:ext cx="1433512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i="1"/>
                <a:t>Understanding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i="1"/>
                <a:t>Yourself</a:t>
              </a:r>
            </a:p>
          </p:txBody>
        </p:sp>
        <p:sp>
          <p:nvSpPr>
            <p:cNvPr id="16" name="Text Box 45"/>
            <p:cNvSpPr txBox="1">
              <a:spLocks noChangeArrowheads="1"/>
            </p:cNvSpPr>
            <p:nvPr/>
          </p:nvSpPr>
          <p:spPr bwMode="auto">
            <a:xfrm>
              <a:off x="3189288" y="1595438"/>
              <a:ext cx="1001712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i="1"/>
                <a:t>Exploring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i="1"/>
                <a:t>Options</a:t>
              </a:r>
            </a:p>
          </p:txBody>
        </p:sp>
        <p:sp>
          <p:nvSpPr>
            <p:cNvPr id="17" name="Text Box 46"/>
            <p:cNvSpPr txBox="1">
              <a:spLocks noChangeArrowheads="1"/>
            </p:cNvSpPr>
            <p:nvPr/>
          </p:nvSpPr>
          <p:spPr bwMode="auto">
            <a:xfrm>
              <a:off x="4946650" y="1592263"/>
              <a:ext cx="1219200" cy="52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i="1"/>
                <a:t>Choosing 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i="1"/>
                <a:t>Specialty</a:t>
              </a:r>
              <a:endParaRPr lang="en-US" altLang="en-US" sz="1400"/>
            </a:p>
          </p:txBody>
        </p:sp>
        <p:sp>
          <p:nvSpPr>
            <p:cNvPr id="18" name="Text Box 47"/>
            <p:cNvSpPr txBox="1">
              <a:spLocks noChangeArrowheads="1"/>
            </p:cNvSpPr>
            <p:nvPr/>
          </p:nvSpPr>
          <p:spPr bwMode="auto">
            <a:xfrm>
              <a:off x="6889750" y="1595438"/>
              <a:ext cx="1176338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i="1"/>
                <a:t>Getting into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i="1"/>
                <a:t> Residency</a:t>
              </a:r>
            </a:p>
          </p:txBody>
        </p:sp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3237392" y="5791200"/>
              <a:ext cx="2686929" cy="2578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YELLOW</a:t>
              </a:r>
              <a:r>
                <a:rPr lang="en-US" altLang="en-US" sz="1200" dirty="0"/>
                <a:t> – mandatory in </a:t>
              </a:r>
              <a:r>
                <a:rPr lang="en-US" altLang="en-US" sz="1200" dirty="0" err="1"/>
                <a:t>MedCAREERS</a:t>
              </a:r>
              <a:endParaRPr lang="en-US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4159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99588" y="493236"/>
            <a:ext cx="8995362" cy="5912326"/>
            <a:chOff x="129588" y="201136"/>
            <a:chExt cx="8995362" cy="5912326"/>
          </a:xfrm>
        </p:grpSpPr>
        <p:sp>
          <p:nvSpPr>
            <p:cNvPr id="3" name="Rectangle 2"/>
            <p:cNvSpPr/>
            <p:nvPr/>
          </p:nvSpPr>
          <p:spPr>
            <a:xfrm>
              <a:off x="700225" y="2894744"/>
              <a:ext cx="2060438" cy="323950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Year 1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2600233" y="2883431"/>
              <a:ext cx="2060438" cy="323950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Year 2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80798" y="2883431"/>
              <a:ext cx="2565599" cy="323950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Year 3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269844" y="2893920"/>
              <a:ext cx="1500110" cy="336907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Year 4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914" y="3223436"/>
              <a:ext cx="1122226" cy="2484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Phase 1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41852" y="3223436"/>
              <a:ext cx="1334748" cy="2233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Phase 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67269" y="3223436"/>
              <a:ext cx="1269956" cy="2233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Phase 3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4244" y="3223436"/>
              <a:ext cx="4065709" cy="2452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Phase 4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588" y="201136"/>
              <a:ext cx="1879014" cy="343098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Career Options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92941" y="5737115"/>
              <a:ext cx="2222608" cy="376347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Choosing Electives</a:t>
              </a:r>
            </a:p>
          </p:txBody>
        </p:sp>
        <p:sp>
          <p:nvSpPr>
            <p:cNvPr id="13" name="TextBox 18"/>
            <p:cNvSpPr txBox="1">
              <a:spLocks noChangeArrowheads="1"/>
            </p:cNvSpPr>
            <p:nvPr/>
          </p:nvSpPr>
          <p:spPr bwMode="auto">
            <a:xfrm>
              <a:off x="684213" y="846138"/>
              <a:ext cx="1397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MedCAREERS_I</a:t>
              </a:r>
            </a:p>
          </p:txBody>
        </p:sp>
        <p:sp>
          <p:nvSpPr>
            <p:cNvPr id="14" name="TextBox 19"/>
            <p:cNvSpPr txBox="1">
              <a:spLocks noChangeArrowheads="1"/>
            </p:cNvSpPr>
            <p:nvPr/>
          </p:nvSpPr>
          <p:spPr bwMode="auto">
            <a:xfrm>
              <a:off x="804863" y="1246188"/>
              <a:ext cx="18748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Shadowing Orientation</a:t>
              </a: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700088" y="1122363"/>
              <a:ext cx="141287" cy="1776412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993775" y="1547813"/>
              <a:ext cx="142875" cy="1347787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24"/>
            <p:cNvSpPr txBox="1">
              <a:spLocks noChangeArrowheads="1"/>
            </p:cNvSpPr>
            <p:nvPr/>
          </p:nvSpPr>
          <p:spPr bwMode="auto">
            <a:xfrm>
              <a:off x="2760663" y="5248275"/>
              <a:ext cx="2379662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rgbClr val="0070C0"/>
                  </a:solidFill>
                </a:rPr>
                <a:t>Pre-core Electives Discussion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>
                  <a:solidFill>
                    <a:srgbClr val="0070C0"/>
                  </a:solidFill>
                </a:rPr>
                <a:t>(including international electives)</a:t>
              </a:r>
            </a:p>
          </p:txBody>
        </p:sp>
        <p:sp>
          <p:nvSpPr>
            <p:cNvPr id="18" name="TextBox 28"/>
            <p:cNvSpPr txBox="1">
              <a:spLocks noChangeArrowheads="1"/>
            </p:cNvSpPr>
            <p:nvPr/>
          </p:nvSpPr>
          <p:spPr bwMode="auto">
            <a:xfrm>
              <a:off x="4354513" y="1246188"/>
              <a:ext cx="21955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rgbClr val="008000"/>
                  </a:solidFill>
                </a:rPr>
                <a:t>Clerkship Preparation Course</a:t>
              </a:r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4494213" y="1522413"/>
              <a:ext cx="138112" cy="1347787"/>
            </a:xfrm>
            <a:prstGeom prst="down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02178" y="213493"/>
              <a:ext cx="2739857" cy="343098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Applying to Residency</a:t>
              </a:r>
            </a:p>
          </p:txBody>
        </p: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6710363" y="1258888"/>
              <a:ext cx="24145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rgbClr val="008000"/>
                  </a:solidFill>
                </a:rPr>
                <a:t>CaRMS Document Preparation</a:t>
              </a:r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7810500" y="1511300"/>
              <a:ext cx="136525" cy="1347788"/>
            </a:xfrm>
            <a:prstGeom prst="downArrow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TextBox 34"/>
            <p:cNvSpPr txBox="1">
              <a:spLocks noChangeArrowheads="1"/>
            </p:cNvSpPr>
            <p:nvPr/>
          </p:nvSpPr>
          <p:spPr bwMode="auto">
            <a:xfrm>
              <a:off x="5105400" y="5268913"/>
              <a:ext cx="2087563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rgbClr val="0070C0"/>
                  </a:solidFill>
                </a:rPr>
                <a:t>Elective/Selective Advice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>
                  <a:solidFill>
                    <a:srgbClr val="0070C0"/>
                  </a:solidFill>
                </a:rPr>
                <a:t>(&amp; introduction to online portal)</a:t>
              </a:r>
            </a:p>
          </p:txBody>
        </p:sp>
        <p:sp>
          <p:nvSpPr>
            <p:cNvPr id="24" name="TextBox 1"/>
            <p:cNvSpPr txBox="1">
              <a:spLocks noChangeArrowheads="1"/>
            </p:cNvSpPr>
            <p:nvPr/>
          </p:nvSpPr>
          <p:spPr bwMode="auto">
            <a:xfrm>
              <a:off x="4619625" y="1447800"/>
              <a:ext cx="224313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1125" indent="-111125"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en-US" sz="1200" b="1">
                  <a:solidFill>
                    <a:srgbClr val="008000"/>
                  </a:solidFill>
                </a:rPr>
                <a:t>MedCAREERS_II</a:t>
              </a:r>
            </a:p>
            <a:p>
              <a:pPr>
                <a:spcBef>
                  <a:spcPct val="0"/>
                </a:spcBef>
                <a:buClrTx/>
              </a:pPr>
              <a:r>
                <a:rPr lang="en-US" altLang="en-US" sz="1200" b="1">
                  <a:solidFill>
                    <a:srgbClr val="008000"/>
                  </a:solidFill>
                </a:rPr>
                <a:t>Succeeding on the Wards</a:t>
              </a:r>
            </a:p>
            <a:p>
              <a:pPr>
                <a:spcBef>
                  <a:spcPct val="0"/>
                </a:spcBef>
                <a:buClrTx/>
              </a:pPr>
              <a:r>
                <a:rPr lang="en-US" altLang="en-US" sz="1200" b="1">
                  <a:solidFill>
                    <a:srgbClr val="008000"/>
                  </a:solidFill>
                </a:rPr>
                <a:t>Early Prep for THE MATCH</a:t>
              </a:r>
            </a:p>
          </p:txBody>
        </p:sp>
        <p:sp>
          <p:nvSpPr>
            <p:cNvPr id="25" name="TextBox 36"/>
            <p:cNvSpPr txBox="1">
              <a:spLocks noChangeArrowheads="1"/>
            </p:cNvSpPr>
            <p:nvPr/>
          </p:nvSpPr>
          <p:spPr bwMode="auto">
            <a:xfrm>
              <a:off x="1128713" y="1422400"/>
              <a:ext cx="15097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1125" indent="-111125"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en-US" sz="1200">
                  <a:solidFill>
                    <a:srgbClr val="FF0000"/>
                  </a:solidFill>
                </a:rPr>
                <a:t>OR Scrub Course</a:t>
              </a: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1257300" y="1887538"/>
              <a:ext cx="138113" cy="10001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TextBox 37"/>
            <p:cNvSpPr txBox="1">
              <a:spLocks noChangeArrowheads="1"/>
            </p:cNvSpPr>
            <p:nvPr/>
          </p:nvSpPr>
          <p:spPr bwMode="auto">
            <a:xfrm>
              <a:off x="1360488" y="1722438"/>
              <a:ext cx="21351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Choosing the Right Career</a:t>
              </a:r>
            </a:p>
          </p:txBody>
        </p:sp>
        <p:pic>
          <p:nvPicPr>
            <p:cNvPr id="28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825" y="3465513"/>
              <a:ext cx="2036763" cy="179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948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0525" y="979488"/>
            <a:ext cx="8274050" cy="4603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>
                <a:solidFill>
                  <a:srgbClr val="00B0F0"/>
                </a:solidFill>
              </a:rPr>
              <a:t>Curriculum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43100" y="2209800"/>
            <a:ext cx="78867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defRPr/>
            </a:pPr>
            <a:r>
              <a:rPr lang="en-US" altLang="en-US" sz="2600" dirty="0">
                <a:solidFill>
                  <a:srgbClr val="00B0F0"/>
                </a:solidFill>
              </a:rPr>
              <a:t>Much of content suggested by students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600" dirty="0">
                <a:solidFill>
                  <a:srgbClr val="00B0F0"/>
                </a:solidFill>
              </a:rPr>
              <a:t>	</a:t>
            </a:r>
            <a:endParaRPr lang="en-US" altLang="en-US" sz="12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ClrTx/>
              <a:defRPr/>
            </a:pPr>
            <a:r>
              <a:rPr lang="en-US" altLang="en-US" sz="2600" dirty="0">
                <a:solidFill>
                  <a:srgbClr val="00B0F0"/>
                </a:solidFill>
              </a:rPr>
              <a:t>Students organize many events</a:t>
            </a:r>
          </a:p>
          <a:p>
            <a:pPr eaLnBrk="1" hangingPunct="1">
              <a:spcBef>
                <a:spcPct val="0"/>
              </a:spcBef>
              <a:buClrTx/>
              <a:defRPr/>
            </a:pPr>
            <a:endParaRPr lang="en-US" altLang="en-US" sz="12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ClrTx/>
              <a:defRPr/>
            </a:pPr>
            <a:r>
              <a:rPr lang="en-US" altLang="en-US" sz="2600" dirty="0">
                <a:solidFill>
                  <a:srgbClr val="00B0F0"/>
                </a:solidFill>
              </a:rPr>
              <a:t>Students / Residents / Faculty give presentations</a:t>
            </a:r>
          </a:p>
          <a:p>
            <a:pPr indent="0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600" dirty="0">
                <a:solidFill>
                  <a:srgbClr val="00B0F0"/>
                </a:solidFill>
              </a:rPr>
              <a:t>and participate in activities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solidFill>
                  <a:srgbClr val="00B0F0"/>
                </a:solidFill>
              </a:rPr>
              <a:t>	</a:t>
            </a:r>
            <a:endParaRPr lang="en-US" altLang="en-US" sz="12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ClrTx/>
              <a:defRPr/>
            </a:pPr>
            <a:r>
              <a:rPr lang="en-US" altLang="en-US" sz="2600" dirty="0">
                <a:solidFill>
                  <a:srgbClr val="00B0F0"/>
                </a:solidFill>
              </a:rPr>
              <a:t>Collaborate with UGME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12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ClrTx/>
              <a:defRPr/>
            </a:pPr>
            <a:r>
              <a:rPr lang="en-US" altLang="en-US" sz="2600" dirty="0">
                <a:solidFill>
                  <a:srgbClr val="00B0F0"/>
                </a:solidFill>
              </a:rPr>
              <a:t>Career Advisory Group gives direction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1200" dirty="0">
              <a:solidFill>
                <a:srgbClr val="00B0F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256" y="249136"/>
            <a:ext cx="11464390" cy="830997"/>
          </a:xfrm>
          <a:prstGeom prst="rect">
            <a:avLst/>
          </a:prstGeom>
          <a:solidFill>
            <a:srgbClr val="00B0F0"/>
          </a:solidFill>
          <a:ln w="31750"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CA" sz="2400" kern="0" dirty="0">
                <a:solidFill>
                  <a:prstClr val="black"/>
                </a:solidFill>
                <a:latin typeface="Arial"/>
              </a:rPr>
              <a:t>https://www.mun.ca/medicine/administrative-departments/learner-well-being-and-success/career-advising/</a:t>
            </a:r>
            <a:endParaRPr kumimoji="0" lang="en-C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4238A4-E141-44A3-B8E2-5C013113C4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50"/>
          <a:stretch/>
        </p:blipFill>
        <p:spPr>
          <a:xfrm>
            <a:off x="1964643" y="1080133"/>
            <a:ext cx="7367770" cy="57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7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5400" y="2997200"/>
            <a:ext cx="37185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hlinkClick r:id="rId2"/>
              </a:rPr>
              <a:t>WEBSITE TOUR</a:t>
            </a:r>
            <a:endParaRPr lang="en-US" sz="4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4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43440" y="169641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</a:rPr>
              <a:t>AAMC Careers in Medicine (</a:t>
            </a:r>
            <a:r>
              <a:rPr lang="en-US" sz="4800" b="1" dirty="0" err="1">
                <a:solidFill>
                  <a:srgbClr val="00B0F0"/>
                </a:solidFill>
              </a:rPr>
              <a:t>CiM</a:t>
            </a:r>
            <a:r>
              <a:rPr lang="en-US" sz="4800" b="1" dirty="0">
                <a:solidFill>
                  <a:srgbClr val="00B0F0"/>
                </a:solidFill>
              </a:rPr>
              <a:t>)</a:t>
            </a:r>
            <a:endParaRPr lang="en-CA" sz="48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6138" y="6261100"/>
            <a:ext cx="6147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Anders will email out your username and password later today, </a:t>
            </a:r>
          </a:p>
          <a:p>
            <a:pPr algn="ctr"/>
            <a:r>
              <a:rPr lang="en-US" dirty="0"/>
              <a:t>if you have any issues please email medadvising@mun.ca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0E1C5-34D0-48FE-BE59-064FF1F0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666" y="883739"/>
            <a:ext cx="6864078" cy="53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5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102" y="691972"/>
            <a:ext cx="3441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</a:rPr>
              <a:t>Wow, everything is interesting, how can I possibly decide?</a:t>
            </a:r>
            <a:endParaRPr lang="en-CA" sz="2400" dirty="0">
              <a:solidFill>
                <a:srgbClr val="FF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7450" y="4838702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I have wanted to be a geneticist since my cousin was found to carry the BRCA gene.</a:t>
            </a:r>
            <a:endParaRPr lang="en-CA" sz="2400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2250986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think I want to do something surgical…I love hands-on work.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13500" y="2661420"/>
            <a:ext cx="444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Family medicine for me – I love the continuity of care and preventative medicine. I can really make a meaningful difference in people’s lives.</a:t>
            </a:r>
            <a:endParaRPr lang="en-CA" sz="24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1900" y="4941331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My arthritis is affecting my hands more. I need to consider this when making my career choice.</a:t>
            </a:r>
            <a:endParaRPr lang="en-CA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750841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My partner’s job is not transferrable. I need to end up in the same city if we are going to make it work</a:t>
            </a:r>
            <a:endParaRPr lang="en-CA" sz="2400" dirty="0">
              <a:solidFill>
                <a:srgbClr val="FF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9350" y="3600272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 I want to be in a large academic center or somewhere smaller?</a:t>
            </a:r>
            <a:endParaRPr lang="en-C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05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271" y="1109271"/>
            <a:ext cx="4639458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2667000" y="2760663"/>
            <a:ext cx="7162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charset="0"/>
              </a:rPr>
              <a:t>Take advantage of all opportunities so you can make an </a:t>
            </a:r>
            <a:r>
              <a:rPr lang="en-US" altLang="en-US" sz="3600" dirty="0">
                <a:solidFill>
                  <a:srgbClr val="00B0F0"/>
                </a:solidFill>
                <a:latin typeface="Arial" charset="0"/>
              </a:rPr>
              <a:t>informed</a:t>
            </a:r>
            <a:r>
              <a:rPr lang="en-US" altLang="en-US" sz="36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en-US" sz="3600" dirty="0">
                <a:latin typeface="Arial" charset="0"/>
              </a:rPr>
              <a:t>decision.</a:t>
            </a:r>
          </a:p>
        </p:txBody>
      </p:sp>
    </p:spTree>
    <p:extLst>
      <p:ext uri="{BB962C8B-B14F-4D97-AF65-F5344CB8AC3E}">
        <p14:creationId xmlns:p14="http://schemas.microsoft.com/office/powerpoint/2010/main" val="455227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Book an appointment!</a:t>
            </a:r>
            <a:endParaRPr lang="en-CA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 will each be assigned a Career Advisor in the coming week: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LWS Directors</a:t>
            </a:r>
          </a:p>
          <a:p>
            <a:r>
              <a:rPr lang="en-US" dirty="0"/>
              <a:t>Dr. Jamie Farrell</a:t>
            </a:r>
          </a:p>
          <a:p>
            <a:r>
              <a:rPr lang="en-US" dirty="0"/>
              <a:t>Dr. Patti Power</a:t>
            </a:r>
          </a:p>
          <a:p>
            <a:r>
              <a:rPr lang="en-US" dirty="0"/>
              <a:t>Dr. Teri </a:t>
            </a:r>
            <a:r>
              <a:rPr lang="en-US" dirty="0" err="1"/>
              <a:t>Stuckless</a:t>
            </a:r>
            <a:endParaRPr lang="en-US" dirty="0"/>
          </a:p>
          <a:p>
            <a:r>
              <a:rPr lang="en-US" dirty="0"/>
              <a:t>Dr. Rebecca King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67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To understand the </a:t>
            </a:r>
            <a:r>
              <a:rPr lang="en-US" b="1" dirty="0">
                <a:solidFill>
                  <a:schemeClr val="bg1"/>
                </a:solidFill>
              </a:rPr>
              <a:t>Career Advising Program </a:t>
            </a:r>
            <a:r>
              <a:rPr lang="en-US" dirty="0">
                <a:solidFill>
                  <a:schemeClr val="bg1"/>
                </a:solidFill>
              </a:rPr>
              <a:t>structure and design within the Undergraduate Medical Education Program at the MUN Faculty of Medicine.</a:t>
            </a:r>
          </a:p>
          <a:p>
            <a:r>
              <a:rPr lang="en-US" dirty="0">
                <a:solidFill>
                  <a:schemeClr val="bg1"/>
                </a:solidFill>
              </a:rPr>
              <a:t>To identify the opportunities and resources available to medical learners to aid them in career decision making and planning.</a:t>
            </a:r>
          </a:p>
          <a:p>
            <a:r>
              <a:rPr lang="en-US" dirty="0">
                <a:solidFill>
                  <a:schemeClr val="bg1"/>
                </a:solidFill>
              </a:rPr>
              <a:t>To know how to access our help and resources through the </a:t>
            </a:r>
            <a:r>
              <a:rPr lang="en-US" b="1" dirty="0">
                <a:solidFill>
                  <a:schemeClr val="bg1"/>
                </a:solidFill>
              </a:rPr>
              <a:t>Office of Learner Well-Being &amp; Success</a:t>
            </a:r>
          </a:p>
        </p:txBody>
      </p:sp>
    </p:spTree>
    <p:extLst>
      <p:ext uri="{BB962C8B-B14F-4D97-AF65-F5344CB8AC3E}">
        <p14:creationId xmlns:p14="http://schemas.microsoft.com/office/powerpoint/2010/main" val="1342625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97" y="0"/>
            <a:ext cx="8058005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19371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600" y="1435100"/>
            <a:ext cx="10121900" cy="508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7600" y="365125"/>
            <a:ext cx="10121900" cy="815975"/>
          </a:xfrm>
          <a:prstGeom prst="rect">
            <a:avLst/>
          </a:prstGeom>
          <a:solidFill>
            <a:srgbClr val="00B0F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Our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69D7-061C-431D-B462-037E806BD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319" y="1540971"/>
            <a:ext cx="4935883" cy="173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2C2CE-34E2-42BB-AF9D-48331BF6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68" y="3402974"/>
            <a:ext cx="4251121" cy="299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D76F2-78EC-43DD-ABF1-09EF1D50E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260" y="3402974"/>
            <a:ext cx="4141128" cy="30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5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600" y="1435100"/>
            <a:ext cx="10121900" cy="5080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17600" y="365125"/>
            <a:ext cx="10121900" cy="815975"/>
          </a:xfrm>
          <a:prstGeom prst="rect">
            <a:avLst/>
          </a:prstGeom>
          <a:solidFill>
            <a:srgbClr val="00B0F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Our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EDF835-B9D3-4367-8B11-604ACF3E6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30" y="1956052"/>
            <a:ext cx="3542857" cy="4038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D46D4-801E-4063-B42C-74A7EAABF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0" t="20456" r="68905" b="49069"/>
          <a:stretch/>
        </p:blipFill>
        <p:spPr>
          <a:xfrm>
            <a:off x="5441022" y="1956052"/>
            <a:ext cx="5703908" cy="21232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97C071-2129-4E72-850C-73FB30BD1189}"/>
              </a:ext>
            </a:extLst>
          </p:cNvPr>
          <p:cNvSpPr/>
          <p:nvPr/>
        </p:nvSpPr>
        <p:spPr>
          <a:xfrm>
            <a:off x="7158851" y="3429000"/>
            <a:ext cx="226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medadvising@mun.ca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1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0700" y="2159000"/>
            <a:ext cx="8229600" cy="2044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rgbClr val="00B0F0"/>
                </a:solidFill>
              </a:rPr>
              <a:t>Why have a career advising program for undergraduate medical students?</a:t>
            </a:r>
          </a:p>
        </p:txBody>
      </p:sp>
    </p:spTree>
    <p:extLst>
      <p:ext uri="{BB962C8B-B14F-4D97-AF65-F5344CB8AC3E}">
        <p14:creationId xmlns:p14="http://schemas.microsoft.com/office/powerpoint/2010/main" val="149597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98600" y="406400"/>
            <a:ext cx="4038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Anatomical Pathology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Anesthesiology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Anesthesiology - Clinician Investigator Program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Cardiac Surgery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Dermatology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Diagnostic Radiology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Emergency Medicine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Family Medicine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Family Medicine integrated Care of the Elderly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Family Medicine integrated Emergency Medicine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General Pathology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General Surgery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Hematological Pathology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Internal Medicine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Medical Genetics and Genomics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Medical Microbiology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Neurology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Neurology - Pediatric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3700" y="406400"/>
            <a:ext cx="5099473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Neuropathology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Neurosurgery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Nuclear Medicine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Obstetrics and Gynecology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Ophthalmology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Orthopedic Surgery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Otolaryngology - Head and Neck Surgery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Pediatrics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Pediatrics - Clinician Investigator Program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Pediatrics - MD-PHD stream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Physical Medicine &amp; Rehabilitation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Plastic Surgery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Plastic Surgery - Clinician Investigator Program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Psychiatry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Psychiatry - Research Track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Public Health and Preventive Medicine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Public Health and Preventive Medicine</a:t>
            </a:r>
          </a:p>
          <a:p>
            <a:pPr fontAlgn="base"/>
            <a:r>
              <a:rPr lang="en-CA" dirty="0">
                <a:solidFill>
                  <a:srgbClr val="00B0F0"/>
                </a:solidFill>
                <a:latin typeface="ubuntu"/>
              </a:rPr>
              <a:t>including Family Medicine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Radiation Oncology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Urology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F0"/>
                </a:solidFill>
                <a:latin typeface="ubuntu"/>
              </a:rPr>
              <a:t>Vascular Surgery</a:t>
            </a:r>
          </a:p>
          <a:p>
            <a:endParaRPr lang="en-CA" dirty="0">
              <a:solidFill>
                <a:srgbClr val="00B0F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089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943100" y="2413000"/>
            <a:ext cx="8229600" cy="2044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solidFill>
                  <a:srgbClr val="00B0F0"/>
                </a:solidFill>
              </a:rPr>
              <a:t>Our Career Advising Program is here to help you find your path.</a:t>
            </a:r>
          </a:p>
        </p:txBody>
      </p:sp>
    </p:spTree>
    <p:extLst>
      <p:ext uri="{BB962C8B-B14F-4D97-AF65-F5344CB8AC3E}">
        <p14:creationId xmlns:p14="http://schemas.microsoft.com/office/powerpoint/2010/main" val="384622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1" y="947816"/>
            <a:ext cx="9829219" cy="50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39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85900" y="927100"/>
            <a:ext cx="9169400" cy="5243513"/>
            <a:chOff x="914400" y="1219200"/>
            <a:chExt cx="7848600" cy="4557713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gray">
            <a:xfrm>
              <a:off x="4648200" y="2319338"/>
              <a:ext cx="2209800" cy="2676525"/>
            </a:xfrm>
            <a:prstGeom prst="chevron">
              <a:avLst>
                <a:gd name="adj" fmla="val 16468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b="1" i="1" dirty="0">
                  <a:solidFill>
                    <a:schemeClr val="bg1"/>
                  </a:solidFill>
                  <a:cs typeface="+mn-cs"/>
                </a:rPr>
                <a:t>    </a:t>
              </a:r>
              <a:r>
                <a:rPr lang="en-US" sz="1200" b="1" i="1" dirty="0">
                  <a:solidFill>
                    <a:schemeClr val="bg1"/>
                  </a:solidFill>
                  <a:cs typeface="+mn-cs"/>
                </a:rPr>
                <a:t>Choosing a</a:t>
              </a:r>
            </a:p>
            <a:p>
              <a:pPr algn="ctr" eaLnBrk="1" hangingPunct="1">
                <a:defRPr/>
              </a:pPr>
              <a:endParaRPr lang="en-US" sz="1200" b="1" i="1" dirty="0">
                <a:solidFill>
                  <a:schemeClr val="bg1"/>
                </a:solidFill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1200" b="1" i="1" dirty="0">
                  <a:solidFill>
                    <a:schemeClr val="bg1"/>
                  </a:solidFill>
                  <a:cs typeface="+mn-cs"/>
                </a:rPr>
                <a:t>    Specialty</a:t>
              </a:r>
            </a:p>
            <a:p>
              <a:pPr algn="ctr" eaLnBrk="1" hangingPunct="1">
                <a:defRPr/>
              </a:pPr>
              <a:endParaRPr lang="en-US" b="1" dirty="0">
                <a:solidFill>
                  <a:schemeClr val="bg1"/>
                </a:solidFill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gray">
            <a:xfrm>
              <a:off x="2743200" y="2319338"/>
              <a:ext cx="2286000" cy="2676525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b="1" dirty="0">
                  <a:cs typeface="+mn-cs"/>
                </a:rPr>
                <a:t>   </a:t>
              </a:r>
              <a:r>
                <a:rPr lang="en-US" sz="1200" b="1" i="1" dirty="0">
                  <a:solidFill>
                    <a:schemeClr val="bg1"/>
                  </a:solidFill>
                  <a:cs typeface="+mn-cs"/>
                </a:rPr>
                <a:t>Exploring</a:t>
              </a:r>
            </a:p>
            <a:p>
              <a:pPr algn="ctr" eaLnBrk="1" hangingPunct="1">
                <a:defRPr/>
              </a:pPr>
              <a:endParaRPr lang="en-US" sz="1200" b="1" i="1" dirty="0">
                <a:solidFill>
                  <a:schemeClr val="bg1"/>
                </a:solidFill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1200" b="1" i="1" dirty="0">
                  <a:solidFill>
                    <a:schemeClr val="bg1"/>
                  </a:solidFill>
                  <a:cs typeface="+mn-cs"/>
                </a:rPr>
                <a:t>   Options</a:t>
              </a: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gray">
            <a:xfrm>
              <a:off x="990600" y="2319338"/>
              <a:ext cx="2133600" cy="2676525"/>
            </a:xfrm>
            <a:prstGeom prst="chevron">
              <a:avLst>
                <a:gd name="adj" fmla="val 17384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b="1" dirty="0">
                  <a:cs typeface="+mn-cs"/>
                </a:rPr>
                <a:t> </a:t>
              </a:r>
              <a:r>
                <a:rPr lang="en-US" sz="1200" b="1" i="1" dirty="0">
                  <a:solidFill>
                    <a:schemeClr val="bg1"/>
                  </a:solidFill>
                  <a:cs typeface="+mn-cs"/>
                </a:rPr>
                <a:t>Understanding</a:t>
              </a:r>
            </a:p>
            <a:p>
              <a:pPr algn="ctr" eaLnBrk="1" hangingPunct="1">
                <a:defRPr/>
              </a:pPr>
              <a:endParaRPr lang="en-US" sz="1200" b="1" i="1" dirty="0">
                <a:solidFill>
                  <a:schemeClr val="bg1"/>
                </a:solidFill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1200" b="1" i="1" dirty="0">
                  <a:solidFill>
                    <a:schemeClr val="bg1"/>
                  </a:solidFill>
                  <a:cs typeface="+mn-cs"/>
                </a:rPr>
                <a:t> Yourself</a:t>
              </a: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  <a:p>
              <a:pPr algn="ctr" eaLnBrk="1" hangingPunct="1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gray">
            <a:xfrm>
              <a:off x="6553200" y="2319338"/>
              <a:ext cx="2209800" cy="2676525"/>
            </a:xfrm>
            <a:prstGeom prst="chevron">
              <a:avLst>
                <a:gd name="adj" fmla="val 16468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0" scaled="1"/>
            </a:gradFill>
            <a:ln w="38100">
              <a:solidFill>
                <a:srgbClr val="EAEAEA"/>
              </a:solidFill>
              <a:miter lim="800000"/>
              <a:headEnd/>
              <a:tailEnd/>
            </a:ln>
            <a:effectLst>
              <a:outerShdw dist="109250" dir="3267739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dirty="0"/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dirty="0"/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dirty="0"/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i="1" dirty="0">
                  <a:solidFill>
                    <a:schemeClr val="bg1"/>
                  </a:solidFill>
                </a:rPr>
                <a:t>    </a:t>
              </a:r>
              <a:r>
                <a:rPr lang="en-US" altLang="en-US" sz="1200" b="1" i="1" dirty="0">
                  <a:solidFill>
                    <a:schemeClr val="bg1"/>
                  </a:solidFill>
                </a:rPr>
                <a:t>Getting into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200" b="1" i="1" dirty="0">
                <a:solidFill>
                  <a:schemeClr val="bg1"/>
                </a:solidFill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b="1" i="1" dirty="0">
                  <a:solidFill>
                    <a:schemeClr val="bg1"/>
                  </a:solidFill>
                </a:rPr>
                <a:t>    Residency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1" dirty="0">
                <a:solidFill>
                  <a:schemeClr val="bg1"/>
                </a:solidFill>
              </a:endParaRP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dirty="0"/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dirty="0"/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505200" y="5410200"/>
              <a:ext cx="26273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/>
                <a:t>*</a:t>
              </a:r>
              <a:r>
                <a:rPr lang="en-US" altLang="en-US" sz="1200" dirty="0"/>
                <a:t>modelled after Careers in Medicine</a:t>
              </a: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gray">
            <a:xfrm>
              <a:off x="914400" y="1219200"/>
              <a:ext cx="1600200" cy="5746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b="1">
                  <a:solidFill>
                    <a:schemeClr val="bg1"/>
                  </a:solidFill>
                  <a:cs typeface="+mn-cs"/>
                </a:rPr>
                <a:t>Phase 1</a:t>
              </a: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gray">
            <a:xfrm>
              <a:off x="2819400" y="1219200"/>
              <a:ext cx="1676400" cy="5746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000" b="1" dirty="0">
                  <a:solidFill>
                    <a:schemeClr val="bg1"/>
                  </a:solidFill>
                  <a:cs typeface="+mn-cs"/>
                </a:rPr>
                <a:t>Phase 2</a:t>
              </a: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gray">
            <a:xfrm>
              <a:off x="4724400" y="1219200"/>
              <a:ext cx="1676400" cy="5746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000" b="1" dirty="0">
                  <a:solidFill>
                    <a:schemeClr val="bg1"/>
                  </a:solidFill>
                  <a:cs typeface="+mn-cs"/>
                </a:rPr>
                <a:t>Phase 3</a:t>
              </a: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gray">
            <a:xfrm>
              <a:off x="6705600" y="1219200"/>
              <a:ext cx="1600200" cy="57467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0" scaled="1"/>
            </a:grad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Phase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3821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7D12549131804C949841A1B6DB18C5" ma:contentTypeVersion="14" ma:contentTypeDescription="Create a new document." ma:contentTypeScope="" ma:versionID="feec10bc51eb87cd88fd255356df1c66">
  <xsd:schema xmlns:xsd="http://www.w3.org/2001/XMLSchema" xmlns:xs="http://www.w3.org/2001/XMLSchema" xmlns:p="http://schemas.microsoft.com/office/2006/metadata/properties" xmlns:ns3="9c2d48db-4dbb-4231-b20b-710ccb27b6b3" xmlns:ns4="523b9b48-035f-40ef-b8ad-6ce8113af79e" targetNamespace="http://schemas.microsoft.com/office/2006/metadata/properties" ma:root="true" ma:fieldsID="becdc454a598b00f6a62e6e4636c9450" ns3:_="" ns4:_="">
    <xsd:import namespace="9c2d48db-4dbb-4231-b20b-710ccb27b6b3"/>
    <xsd:import namespace="523b9b48-035f-40ef-b8ad-6ce8113af7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d48db-4dbb-4231-b20b-710ccb27b6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b9b48-035f-40ef-b8ad-6ce8113af7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A9974C-D00E-4143-AF01-3B1FB6E68DCD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9c2d48db-4dbb-4231-b20b-710ccb27b6b3"/>
    <ds:schemaRef ds:uri="http://schemas.openxmlformats.org/package/2006/metadata/core-properties"/>
    <ds:schemaRef ds:uri="http://www.w3.org/XML/1998/namespace"/>
    <ds:schemaRef ds:uri="523b9b48-035f-40ef-b8ad-6ce8113af79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0AF8CF5-5349-4062-9F9C-3EB10C0B6A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B80122-06C2-4396-B498-870102EF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2d48db-4dbb-4231-b20b-710ccb27b6b3"/>
    <ds:schemaRef ds:uri="523b9b48-035f-40ef-b8ad-6ce8113af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909</Words>
  <Application>Microsoft Office PowerPoint</Application>
  <PresentationFormat>Widescreen</PresentationFormat>
  <Paragraphs>225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ubuntu</vt:lpstr>
      <vt:lpstr>Office Theme</vt:lpstr>
      <vt:lpstr>An introduction to your Career Advising Program MedCAREERS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an appointment!</vt:lpstr>
      <vt:lpstr>PowerPoint Presentation</vt:lpstr>
    </vt:vector>
  </TitlesOfParts>
  <Company>Eastern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 Stuckless</dc:creator>
  <cp:lastModifiedBy>Teri Stuckless</cp:lastModifiedBy>
  <cp:revision>17</cp:revision>
  <dcterms:created xsi:type="dcterms:W3CDTF">2021-09-09T18:47:22Z</dcterms:created>
  <dcterms:modified xsi:type="dcterms:W3CDTF">2023-09-05T14:31:54Z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0x0101009D7D12549131804C949841A1B6DB18C5</vt:lpwstr>
  </property>
</Properties>
</file>